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globalwarmingeducation.weebly.com/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http://www.scientificamerican.com/topic.cfm?id=global-warming-and-climate-change" Type="http://schemas.openxmlformats.org/officeDocument/2006/relationships/hyperlink" TargetMode="External" Id="rId17"/><Relationship Target="http://environment.nationalgeographic.com/environment/global-warming/" Type="http://schemas.openxmlformats.org/officeDocument/2006/relationships/hyperlink" TargetMode="External" Id="rId16"/><Relationship Target="http://topics.nytimes.com/top/news/science/topics/globalwarming/index.html" Type="http://schemas.openxmlformats.org/officeDocument/2006/relationships/hyperlink" TargetMode="External" Id="rId15"/><Relationship Target="http://www.cotap.org/global-warming" Type="http://schemas.openxmlformats.org/officeDocument/2006/relationships/hyperlink" TargetMode="External" Id="rId14"/><Relationship Target="../notesSlides/notesSlide9.xml" Type="http://schemas.openxmlformats.org/officeDocument/2006/relationships/notesSlide" Id="rId2"/><Relationship Target="http://www.cotap.org/global-warming" Type="http://schemas.openxmlformats.org/officeDocument/2006/relationships/hyperlink" TargetMode="External" Id="rId12"/><Relationship Target="../slideLayouts/slideLayout2.xml" Type="http://schemas.openxmlformats.org/officeDocument/2006/relationships/slideLayout" Id="rId1"/><Relationship Target="http://www.cotap.org/global-warming" Type="http://schemas.openxmlformats.org/officeDocument/2006/relationships/hyperlink" TargetMode="External" Id="rId13"/><Relationship Target="http://www.globalwarming.org/" Type="http://schemas.openxmlformats.org/officeDocument/2006/relationships/hyperlink" TargetMode="External" Id="rId4"/><Relationship Target="http://www.edf.org/climate" Type="http://schemas.openxmlformats.org/officeDocument/2006/relationships/hyperlink" TargetMode="External" Id="rId10"/><Relationship Target="http://www.globalwarming.org/" Type="http://schemas.openxmlformats.org/officeDocument/2006/relationships/hyperlink" TargetMode="External" Id="rId3"/><Relationship Target="http://www.cotap.org/global-warming" Type="http://schemas.openxmlformats.org/officeDocument/2006/relationships/hyperlink" TargetMode="External" Id="rId11"/><Relationship Target="http://www.forumforthefuture.org/" Type="http://schemas.openxmlformats.org/officeDocument/2006/relationships/hyperlink" TargetMode="External" Id="rId9"/><Relationship Target="http://www.epa.gov/airtrends/aqtrnd95/globwarm.htm" Type="http://schemas.openxmlformats.org/officeDocument/2006/relationships/hyperlink" TargetMode="External" Id="rId6"/><Relationship Target="http://www.globalwarming.org/" Type="http://schemas.openxmlformats.org/officeDocument/2006/relationships/hyperlink" TargetMode="External" Id="rId5"/><Relationship Target="http://www.keepearth.keepbanderabeautiful.org/" Type="http://schemas.openxmlformats.org/officeDocument/2006/relationships/hyperlink" TargetMode="External" Id="rId8"/><Relationship Target="http://www.see-the-sea.org/" Type="http://schemas.openxmlformats.org/officeDocument/2006/relationships/hyperlink" TargetMode="External" Id="rId7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530748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6000" lang="en">
                <a:latin typeface="Happy Monkey"/>
                <a:ea typeface="Happy Monkey"/>
                <a:cs typeface="Happy Monkey"/>
                <a:sym typeface="Happy Monkey"/>
              </a:rPr>
              <a:t>Global Warming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5306773" x="593950"/>
            <a:ext cy="1046400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b="1" lang="en">
                <a:latin typeface="Happy Monkey"/>
                <a:ea typeface="Happy Monkey"/>
                <a:cs typeface="Happy Monkey"/>
                <a:sym typeface="Happy Monkey"/>
              </a:rPr>
              <a:t>By: Matthew White, Emily Johnson, Star Stovall, and Josh Gilbert</a:t>
            </a:r>
          </a:p>
        </p:txBody>
      </p:sp>
      <p:sp>
        <p:nvSpPr>
          <p:cNvPr id="25" name="Shape 25"/>
          <p:cNvSpPr/>
          <p:nvPr/>
        </p:nvSpPr>
        <p:spPr>
          <a:xfrm>
            <a:off y="1849164" x="2844032"/>
            <a:ext cy="3254653" cx="345593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4000" lang="en">
                <a:latin typeface="Times New Roman"/>
                <a:ea typeface="Times New Roman"/>
                <a:cs typeface="Times New Roman"/>
                <a:sym typeface="Times New Roman"/>
              </a:rPr>
              <a:t>Global Warming Website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3815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u="sng" sz="33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http://globalwarmingeducation.weebly.com/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4800" lang="en">
                <a:latin typeface="Happy Monkey"/>
                <a:ea typeface="Happy Monkey"/>
                <a:cs typeface="Happy Monkey"/>
                <a:sym typeface="Happy Monkey"/>
              </a:rPr>
              <a:t>What Is Global Warming?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Global Warming is the increase of Earth's average surface temperature due to effect of greenhouse gases.</a:t>
            </a:r>
          </a:p>
          <a:p>
            <a:pPr rtl="0" lvl="0"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 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Carbon dioxide emissions from burning fossil fuels or deforestation.</a:t>
            </a:r>
          </a:p>
          <a:p>
            <a:r>
              <a:t/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Traps heat that would normally be released from the Earth.</a:t>
            </a:r>
          </a:p>
        </p:txBody>
      </p:sp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122224" x="457199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4800" lang="en">
                <a:latin typeface="Happy Monkey"/>
                <a:ea typeface="Happy Monkey"/>
                <a:cs typeface="Happy Monkey"/>
                <a:sym typeface="Happy Monkey"/>
              </a:rPr>
              <a:t>Ways To Fix It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092482" x="386675"/>
            <a:ext cy="5670600" cx="8229600"/>
          </a:xfrm>
          <a:prstGeom prst="rect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8735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u="sng" b="1"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Change a light</a:t>
            </a:r>
            <a:r>
              <a:rPr b="1"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- </a:t>
            </a:r>
            <a:r>
              <a:rPr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Replacing one regular light bulb with a compact fluorescent light bulb. </a:t>
            </a:r>
          </a:p>
          <a:p>
            <a:pPr rtl="0" lvl="0" indent="-38735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u="sng" b="1"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Drive less</a:t>
            </a:r>
            <a:r>
              <a:rPr b="1"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- </a:t>
            </a:r>
            <a:r>
              <a:rPr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Walk, bike, carpool or take mass transit more often. </a:t>
            </a:r>
          </a:p>
          <a:p>
            <a:pPr rtl="0" lvl="0" indent="-38735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u="sng" b="1"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Recycle more</a:t>
            </a:r>
            <a:r>
              <a:rPr b="1"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- </a:t>
            </a:r>
            <a:r>
              <a:rPr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You can save 2,400 pounds of carbon dioxide per year by recycling just half of your household waste.</a:t>
            </a:r>
          </a:p>
          <a:p>
            <a:pPr rtl="0" lvl="0" indent="-38735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u="sng" b="1"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Turn off electronic devices</a:t>
            </a:r>
            <a:r>
              <a:rPr b="1"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- </a:t>
            </a:r>
            <a:r>
              <a:rPr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Simply turning off your television, DVD player, stereo and computer when they are not being used. </a:t>
            </a:r>
          </a:p>
          <a:p>
            <a:pPr rtl="0" lvl="0" indent="-38735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u="sng" b="1"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Substituting Natural Gas for Coal- </a:t>
            </a:r>
            <a:r>
              <a:rPr sz="25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Natural gas as an energy source is a transition step on the road toward low-carbon energy from wind, solar and nuclear power.</a:t>
            </a:r>
          </a:p>
        </p:txBody>
      </p:sp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-105775" x="457200"/>
            <a:ext cy="10196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4800" lang="en"/>
              <a:t>Examples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862067" x="527725"/>
            <a:ext cy="5755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Montana's Glacier National Park had 150 glaciers in 1910, it now has only 27 glaciers. </a:t>
            </a:r>
          </a:p>
          <a:p>
            <a:pPr rtl="0" lvl="0" indent="-419100" marL="45720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Average temperatures have climbed 1.4 degrees Fahrenheit since 1980.</a:t>
            </a:r>
          </a:p>
          <a:p>
            <a:pPr rtl="0" lvl="0" indent="-419100" marL="45720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Two-thirds of polar bears may be gone by 2050.</a:t>
            </a:r>
          </a:p>
          <a:p>
            <a:pPr rtl="0" lvl="0" indent="-419100" marL="45720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Oceans absorb CO</a:t>
            </a:r>
            <a:r>
              <a:rPr sz="1800" lang="en"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 which is mixed with seawater and turns to a weak carbonic acid.</a:t>
            </a:r>
          </a:p>
          <a:p>
            <a:pPr lvl="0" indent="-419100" marL="45720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Scientists believe sea levels will be three feet higher.</a:t>
            </a: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0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4800" lang="en"/>
              <a:t>Examples Cont.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992186" x="457199"/>
            <a:ext cy="5549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sz="2800" lang="en">
                <a:latin typeface="Happy Monkey"/>
                <a:ea typeface="Happy Monkey"/>
                <a:cs typeface="Happy Monkey"/>
                <a:sym typeface="Happy Monkey"/>
              </a:rPr>
              <a:t>The Great Barrier Reef will disappear within decades. </a:t>
            </a:r>
          </a:p>
          <a:p>
            <a:pPr rtl="0" lvl="0" indent="-406400" marL="45720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sz="2800" lang="en">
                <a:latin typeface="Happy Monkey"/>
                <a:ea typeface="Happy Monkey"/>
                <a:cs typeface="Happy Monkey"/>
                <a:sym typeface="Happy Monkey"/>
              </a:rPr>
              <a:t>More acidic seas could severely bleach coral in the world-famous reef as early as 2030.</a:t>
            </a:r>
          </a:p>
          <a:p>
            <a:pPr rtl="0" lvl="0" indent="-406400" marL="45720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sz="2800" lang="en">
                <a:latin typeface="Happy Monkey"/>
                <a:ea typeface="Happy Monkey"/>
                <a:cs typeface="Happy Monkey"/>
                <a:sym typeface="Happy Monkey"/>
              </a:rPr>
              <a:t>A fifth of the wildflower species in the western United States could be wiped out.</a:t>
            </a:r>
          </a:p>
          <a:p>
            <a:pPr rtl="0" lvl="0" indent="-406400" marL="45720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sz="2800" lang="en">
                <a:latin typeface="Happy Monkey"/>
                <a:ea typeface="Happy Monkey"/>
                <a:cs typeface="Happy Monkey"/>
                <a:sym typeface="Happy Monkey"/>
              </a:rPr>
              <a:t>Favorite foods (fast food/ healthy) will be be killed and not able to be regrown or made.</a:t>
            </a:r>
          </a:p>
          <a:p>
            <a:pPr rtl="0" lvl="0" indent="-406400" marL="457200">
              <a:lnSpc>
                <a:spcPct val="100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sz="2800" lang="en">
                <a:latin typeface="Happy Monkey"/>
                <a:ea typeface="Happy Monkey"/>
                <a:cs typeface="Happy Monkey"/>
                <a:sym typeface="Happy Monkey"/>
              </a:rPr>
              <a:t>Diseases would be back into style from bugs. (ex: Mosquitoes)</a:t>
            </a:r>
          </a:p>
        </p:txBody>
      </p:sp>
    </p:spTree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-131975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4800" lang="en"/>
              <a:t>Environmental Laws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799475" x="457200"/>
            <a:ext cy="5930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lang="en" i="1"/>
              <a:t>Slow Down</a:t>
            </a:r>
          </a:p>
          <a:p>
            <a:pPr rtl="0" lvl="1" indent="-381000" marL="91440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2400" lang="en"/>
              <a:t>The people are only to drive for a certain amount of hours.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lang="en" i="1"/>
              <a:t>Limit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The People are not allowed to use an extended amount of fossil fuels.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lang="en" i="1"/>
              <a:t>Electronics</a:t>
            </a:r>
          </a:p>
          <a:p>
            <a:pPr rtl="0" lvl="1" indent="-381000" marL="914400">
              <a:spcBef>
                <a:spcPts val="48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If an electronic device is not in use, turn it off or unplug it from the source.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1" lang="en" i="1"/>
              <a:t>Recycle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Everyone is to recycle.</a:t>
            </a:r>
          </a:p>
          <a:p>
            <a:pPr rtl="0" lvl="0">
              <a:buNone/>
            </a:pPr>
            <a:r>
              <a:rPr lang="en"/>
              <a:t> 	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4500" lang="en">
                <a:latin typeface="Times New Roman"/>
                <a:ea typeface="Times New Roman"/>
                <a:cs typeface="Times New Roman"/>
                <a:sym typeface="Times New Roman"/>
              </a:rPr>
              <a:t>Connections To The Real World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56400" x="457199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2750" marL="4572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sz="2900" lang="en">
                <a:latin typeface="Times New Roman"/>
                <a:ea typeface="Times New Roman"/>
                <a:cs typeface="Times New Roman"/>
                <a:sym typeface="Times New Roman"/>
              </a:rPr>
              <a:t>Global warming is a problem in the real world, as well as in the Lorax.</a:t>
            </a:r>
          </a:p>
          <a:p>
            <a:pPr rtl="0" lvl="0" indent="-412750" marL="4572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sz="2900" lang="en">
                <a:latin typeface="Times New Roman"/>
                <a:ea typeface="Times New Roman"/>
                <a:cs typeface="Times New Roman"/>
                <a:sym typeface="Times New Roman"/>
              </a:rPr>
              <a:t>The more smog we send into the air, the warmer our Earth will get.</a:t>
            </a:r>
          </a:p>
          <a:p>
            <a:pPr rtl="0" lvl="0" indent="-412750" marL="4572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sz="2900" lang="en">
                <a:latin typeface="Times New Roman"/>
                <a:ea typeface="Times New Roman"/>
                <a:cs typeface="Times New Roman"/>
                <a:sym typeface="Times New Roman"/>
              </a:rPr>
              <a:t>The CO</a:t>
            </a:r>
            <a:r>
              <a:rPr sz="1800" lang="en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sz="2900" lang="en">
                <a:latin typeface="Times New Roman"/>
                <a:ea typeface="Times New Roman"/>
                <a:cs typeface="Times New Roman"/>
                <a:sym typeface="Times New Roman"/>
              </a:rPr>
              <a:t> will eventually destroy our Ozone layer and end up destroying all types of populations.</a:t>
            </a:r>
          </a:p>
          <a:p>
            <a:pPr rtl="0" lvl="0" indent="-412750" marL="4572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sz="2900" lang="en">
                <a:latin typeface="Times New Roman"/>
                <a:ea typeface="Times New Roman"/>
                <a:cs typeface="Times New Roman"/>
                <a:sym typeface="Times New Roman"/>
              </a:rPr>
              <a:t>People in society should stop creating so many factories that produce chemical pollution.</a:t>
            </a:r>
          </a:p>
          <a:p>
            <a:pPr lvl="0" indent="-412750" marL="4572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sz="2900" lang="en">
                <a:latin typeface="Times New Roman"/>
                <a:ea typeface="Times New Roman"/>
                <a:cs typeface="Times New Roman"/>
                <a:sym typeface="Times New Roman"/>
              </a:rPr>
              <a:t>If global warming continues, the is a possibility that there will be a global flood.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1459820" x="187080"/>
            <a:ext cy="4996645" cx="388699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7" name="Shape 67"/>
          <p:cNvSpPr txBox="1"/>
          <p:nvPr/>
        </p:nvSpPr>
        <p:spPr>
          <a:xfrm>
            <a:off y="3109800" x="4074075"/>
            <a:ext cy="932999" cx="1401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6000" lang="en">
                <a:solidFill>
                  <a:srgbClr val="F3F3F3"/>
                </a:solidFill>
                <a:latin typeface="Happy Monkey"/>
                <a:ea typeface="Happy Monkey"/>
                <a:cs typeface="Happy Monkey"/>
                <a:sym typeface="Happy Monkey"/>
              </a:rPr>
              <a:t>OR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y="475950" x="1716825"/>
            <a:ext cy="621900" cx="6115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4800"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Make A Decision</a:t>
            </a:r>
          </a:p>
        </p:txBody>
      </p:sp>
      <p:sp>
        <p:nvSpPr>
          <p:cNvPr id="69" name="Shape 69"/>
          <p:cNvSpPr/>
          <p:nvPr/>
        </p:nvSpPr>
        <p:spPr>
          <a:xfrm>
            <a:off y="1487145" x="5401694"/>
            <a:ext cy="4969321" cx="346626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4800" lang="en">
                <a:latin typeface="Times New Roman"/>
                <a:ea typeface="Times New Roman"/>
                <a:cs typeface="Times New Roman"/>
                <a:sym typeface="Times New Roman"/>
              </a:rPr>
              <a:t>10 Sources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93525" x="457200"/>
            <a:ext cy="5330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www.</a:t>
            </a:r>
            <a:r>
              <a:rPr u="sng" b="1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globalwarming</a:t>
            </a: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.org/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www.epa.gov/airtrends/aqtrnd95/globwarm.htm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www.see-the-sea.org/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www.keepearth.keepbanderabeautiful.org/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www.forumforthefuture.org/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www.edf.org/climate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www.cotap.org/</a:t>
            </a:r>
            <a:r>
              <a:rPr u="sng" b="1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global</a:t>
            </a: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3"/>
              </a:rPr>
              <a:t>-</a:t>
            </a:r>
            <a:r>
              <a:rPr u="sng" b="1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4"/>
              </a:rPr>
              <a:t>warming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5"/>
              </a:rPr>
              <a:t>http://topics.nytimes.com/top/news/science/topics/globalwarming/index.html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6"/>
              </a:rPr>
              <a:t>http://environment.nationalgeographic.com/environment/global-warming/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rabicPeriod"/>
            </a:pPr>
            <a:r>
              <a:rPr u="sng" sz="2400"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7"/>
              </a:rPr>
              <a:t>http://www.scientificamerican.com/topic.cfm?id=global-warming-and-climate-change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